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6" r:id="rId2"/>
    <p:sldId id="348" r:id="rId3"/>
    <p:sldId id="356" r:id="rId4"/>
    <p:sldId id="343" r:id="rId5"/>
    <p:sldId id="354" r:id="rId6"/>
    <p:sldId id="345" r:id="rId7"/>
    <p:sldId id="357" r:id="rId8"/>
    <p:sldId id="349" r:id="rId9"/>
    <p:sldId id="350" r:id="rId10"/>
    <p:sldId id="358" r:id="rId11"/>
    <p:sldId id="351" r:id="rId12"/>
    <p:sldId id="347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 Ansell" initials="PA" lastIdx="16" clrIdx="0">
    <p:extLst/>
  </p:cmAuthor>
  <p:cmAuthor id="2" name="Phil Ansell" initials="PA [2]" lastIdx="12" clrIdx="1">
    <p:extLst/>
  </p:cmAuthor>
  <p:cmAuthor id="3" name="Ani Yeghiyan" initials="AY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F76"/>
    <a:srgbClr val="FFE7FF"/>
    <a:srgbClr val="FAFEE2"/>
    <a:srgbClr val="D5EAFF"/>
    <a:srgbClr val="DDF4FF"/>
    <a:srgbClr val="F2B800"/>
    <a:srgbClr val="FFCC00"/>
    <a:srgbClr val="602E56"/>
    <a:srgbClr val="F6DBF9"/>
    <a:srgbClr val="F3D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874863-3C62-4361-BE73-03600400D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A7868-1D08-4935-8565-7CCF838BD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46B71-C057-452A-9CBE-344F4A0A004D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6DC03-610B-4E0F-90F2-FFB2D67C7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1FD2A-37E8-420F-B8DB-C87351F26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0C0F0-FF8C-415A-A077-311451B7B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44F09E-192F-4A20-A11F-8463B9A519BE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68C12B9-2CE2-47B7-B116-57CD83BA6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8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6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1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2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6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7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5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C25F-7DF9-42FD-823D-4412630923E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D31F-3CBA-44E1-B884-67C5BA3E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2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lahsa.org/portal/apps/la-hop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bscombattinghomelessness.org/" TargetMode="External"/><Relationship Id="rId5" Type="http://schemas.openxmlformats.org/officeDocument/2006/relationships/hyperlink" Target="http://homeless.lacounty.gov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rysman@bos.lacounty.gov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C0C8B2-2E1E-498D-A05D-D037112F5F0C}"/>
              </a:ext>
            </a:extLst>
          </p:cNvPr>
          <p:cNvSpPr/>
          <p:nvPr/>
        </p:nvSpPr>
        <p:spPr>
          <a:xfrm>
            <a:off x="202758" y="1154234"/>
            <a:ext cx="67615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County’s </a:t>
            </a:r>
          </a:p>
          <a:p>
            <a:pPr algn="ctr">
              <a:spcAft>
                <a:spcPts val="600"/>
              </a:spcAft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Homeless Initiative 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 H</a:t>
            </a:r>
          </a:p>
          <a:p>
            <a:pPr algn="ctr">
              <a:spcAft>
                <a:spcPts val="600"/>
              </a:spcAft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/>
              <a:t>Los Angeles </a:t>
            </a:r>
            <a:r>
              <a:rPr lang="en-US" sz="2400" b="1" dirty="0" smtClean="0"/>
              <a:t>City/County </a:t>
            </a:r>
            <a:r>
              <a:rPr lang="en-US" sz="2400" b="1" dirty="0"/>
              <a:t>Native American Commission</a:t>
            </a:r>
            <a:endParaRPr lang="en-US" sz="2400" dirty="0"/>
          </a:p>
          <a:p>
            <a:pPr algn="ctr"/>
            <a:r>
              <a:rPr lang="en-US" sz="2400" b="1" dirty="0"/>
              <a:t>Community Forum on Homelessness</a:t>
            </a: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25, 2018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-11462"/>
            <a:ext cx="9245586" cy="6901690"/>
            <a:chOff x="0" y="-11462"/>
            <a:chExt cx="9245586" cy="6901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-11462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72523"/>
              <a:ext cx="7272110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LA-HOP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599794"/>
            <a:ext cx="6196876" cy="4596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414" y="1085850"/>
            <a:ext cx="619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5"/>
              </a:rPr>
              <a:t>www.lahsa.org/portal/apps/la-hop</a:t>
            </a:r>
            <a:r>
              <a:rPr lang="en-US" u="sng" dirty="0">
                <a:hlinkClick r:id="rId5"/>
              </a:rPr>
              <a:t>/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" y="1998600"/>
            <a:ext cx="6648450" cy="37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6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Measure H Resources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47420"/>
            <a:ext cx="6196876" cy="4596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Homeless Initiative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://homeless.lacounty.gov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Jobs Combatting Homelessness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hlinkClick r:id="rId6"/>
              </a:rPr>
              <a:t>JobsCombattingHomelessness.org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4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Info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75995"/>
            <a:ext cx="6196876" cy="4143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Molly Rysman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mrysman@bos.lacounty.gov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(213) 974-3333</a:t>
            </a:r>
          </a:p>
          <a:p>
            <a:pPr algn="l">
              <a:lnSpc>
                <a:spcPct val="11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8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C0C8B2-2E1E-498D-A05D-D037112F5F0C}"/>
              </a:ext>
            </a:extLst>
          </p:cNvPr>
          <p:cNvSpPr/>
          <p:nvPr/>
        </p:nvSpPr>
        <p:spPr>
          <a:xfrm>
            <a:off x="202758" y="1278059"/>
            <a:ext cx="67615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are making progress, but…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Clr>
                <a:srgbClr val="79278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tremendous headway in a short amount of time, but we are working to reverse 40 years of underinvestment in addressing homelessness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Clr>
                <a:srgbClr val="79278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Homelessness takes time to resolve. People’s lives are messy. We are ending homelessness one person at a time for tens of thousands of people.</a:t>
            </a:r>
          </a:p>
          <a:p>
            <a:pPr marL="457200" lvl="0" indent="-457200">
              <a:spcAft>
                <a:spcPts val="1200"/>
              </a:spcAft>
              <a:buClr>
                <a:srgbClr val="79278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Hundreds of new people become homeless each month. We have to be realistic about what we can do in the face of the inflow into homelessness.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-11462"/>
            <a:ext cx="9245586" cy="6901690"/>
            <a:chOff x="0" y="-11462"/>
            <a:chExt cx="9245586" cy="6901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-11462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72523"/>
              <a:ext cx="7272110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 H - Big Picture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-11462"/>
            <a:ext cx="9245586" cy="6901690"/>
            <a:chOff x="0" y="-11462"/>
            <a:chExt cx="9245586" cy="6901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-11462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72523"/>
              <a:ext cx="7272110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 H - Dashboard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5" y="1095375"/>
            <a:ext cx="654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homeless.lacounty.gov/impact-dashboard</a:t>
            </a:r>
            <a:r>
              <a:rPr lang="en-US" dirty="0"/>
              <a:t>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464707"/>
            <a:ext cx="6078577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FY 2018-19 Measure H Funding Commitments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ED2F23-DA32-4657-89C3-6DFD32BCC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37464"/>
              </p:ext>
            </p:extLst>
          </p:nvPr>
        </p:nvGraphicFramePr>
        <p:xfrm>
          <a:off x="373414" y="3238884"/>
          <a:ext cx="6196876" cy="24157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49219">
                  <a:extLst>
                    <a:ext uri="{9D8B030D-6E8A-4147-A177-3AD203B41FA5}">
                      <a16:colId xmlns:a16="http://schemas.microsoft.com/office/drawing/2014/main" val="4060008031"/>
                    </a:ext>
                  </a:extLst>
                </a:gridCol>
                <a:gridCol w="1549219">
                  <a:extLst>
                    <a:ext uri="{9D8B030D-6E8A-4147-A177-3AD203B41FA5}">
                      <a16:colId xmlns:a16="http://schemas.microsoft.com/office/drawing/2014/main" val="4180805649"/>
                    </a:ext>
                  </a:extLst>
                </a:gridCol>
                <a:gridCol w="1549219">
                  <a:extLst>
                    <a:ext uri="{9D8B030D-6E8A-4147-A177-3AD203B41FA5}">
                      <a16:colId xmlns:a16="http://schemas.microsoft.com/office/drawing/2014/main" val="668763051"/>
                    </a:ext>
                  </a:extLst>
                </a:gridCol>
                <a:gridCol w="1549219">
                  <a:extLst>
                    <a:ext uri="{9D8B030D-6E8A-4147-A177-3AD203B41FA5}">
                      <a16:colId xmlns:a16="http://schemas.microsoft.com/office/drawing/2014/main" val="25180472"/>
                    </a:ext>
                  </a:extLst>
                </a:gridCol>
              </a:tblGrid>
              <a:tr h="1070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million</a:t>
                      </a:r>
                    </a:p>
                  </a:txBody>
                  <a:tcPr marL="69804" marR="69804" marT="34902" marB="34902" anchor="ctr">
                    <a:solidFill>
                      <a:srgbClr val="833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OUTREACH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 million</a:t>
                      </a:r>
                    </a:p>
                  </a:txBody>
                  <a:tcPr marL="69804" marR="69804" marT="34902" marB="34902" anchor="ctr">
                    <a:solidFill>
                      <a:srgbClr val="833F76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SUPPORTIVE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 million</a:t>
                      </a:r>
                    </a:p>
                  </a:txBody>
                  <a:tcPr marL="69804" marR="69804" marT="34902" marB="34902" anchor="ctr">
                    <a:solidFill>
                      <a:srgbClr val="833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RAPID 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RE-HOUSING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$73 million</a:t>
                      </a:r>
                    </a:p>
                  </a:txBody>
                  <a:tcPr marL="69804" marR="69804" marT="34902" marB="34902" anchor="ctr">
                    <a:solidFill>
                      <a:srgbClr val="833F76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50844"/>
                  </a:ext>
                </a:extLst>
              </a:tr>
              <a:tr h="1070727"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/ INTERIM HOUSING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 million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($20 million increase from tentative allocation)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26" marR="95326" marT="47663" marB="47663">
                    <a:solidFill>
                      <a:srgbClr val="833F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4908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75996"/>
            <a:ext cx="6196876" cy="1228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May 15, the Board of Supervisors allocated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$402 million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Measure H funding for FY 2018-19, including:</a:t>
            </a:r>
          </a:p>
        </p:txBody>
      </p:sp>
    </p:spTree>
    <p:extLst>
      <p:ext uri="{BB962C8B-B14F-4D97-AF65-F5344CB8AC3E}">
        <p14:creationId xmlns:p14="http://schemas.microsoft.com/office/powerpoint/2010/main" val="249562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does Measure </a:t>
              </a:r>
              <a:r>
                <a:rPr lang="en-US" sz="3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go?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ED2F23-DA32-4657-89C3-6DFD32BCC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09777"/>
              </p:ext>
            </p:extLst>
          </p:nvPr>
        </p:nvGraphicFramePr>
        <p:xfrm>
          <a:off x="373414" y="2334009"/>
          <a:ext cx="6196876" cy="24157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49219">
                  <a:extLst>
                    <a:ext uri="{9D8B030D-6E8A-4147-A177-3AD203B41FA5}">
                      <a16:colId xmlns:a16="http://schemas.microsoft.com/office/drawing/2014/main" val="4060008031"/>
                    </a:ext>
                  </a:extLst>
                </a:gridCol>
                <a:gridCol w="1549219">
                  <a:extLst>
                    <a:ext uri="{9D8B030D-6E8A-4147-A177-3AD203B41FA5}">
                      <a16:colId xmlns:a16="http://schemas.microsoft.com/office/drawing/2014/main" val="4180805649"/>
                    </a:ext>
                  </a:extLst>
                </a:gridCol>
                <a:gridCol w="1549219">
                  <a:extLst>
                    <a:ext uri="{9D8B030D-6E8A-4147-A177-3AD203B41FA5}">
                      <a16:colId xmlns:a16="http://schemas.microsoft.com/office/drawing/2014/main" val="668763051"/>
                    </a:ext>
                  </a:extLst>
                </a:gridCol>
                <a:gridCol w="1549219">
                  <a:extLst>
                    <a:ext uri="{9D8B030D-6E8A-4147-A177-3AD203B41FA5}">
                      <a16:colId xmlns:a16="http://schemas.microsoft.com/office/drawing/2014/main" val="25180472"/>
                    </a:ext>
                  </a:extLst>
                </a:gridCol>
              </a:tblGrid>
              <a:tr h="1070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million</a:t>
                      </a:r>
                    </a:p>
                  </a:txBody>
                  <a:tcPr marL="69804" marR="69804" marT="34902" marB="34902" anchor="ctr">
                    <a:solidFill>
                      <a:srgbClr val="833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OUTREACH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 million</a:t>
                      </a:r>
                    </a:p>
                  </a:txBody>
                  <a:tcPr marL="69804" marR="69804" marT="34902" marB="34902" anchor="ctr">
                    <a:solidFill>
                      <a:srgbClr val="833F76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SUPPORTIVE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 million</a:t>
                      </a:r>
                    </a:p>
                  </a:txBody>
                  <a:tcPr marL="69804" marR="69804" marT="34902" marB="34902" anchor="ctr">
                    <a:solidFill>
                      <a:srgbClr val="833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RAPID 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RE-HOUSING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$73 million</a:t>
                      </a:r>
                    </a:p>
                  </a:txBody>
                  <a:tcPr marL="69804" marR="69804" marT="34902" marB="34902" anchor="ctr">
                    <a:solidFill>
                      <a:srgbClr val="833F76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50844"/>
                  </a:ext>
                </a:extLst>
              </a:tr>
              <a:tr h="1070727"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/ INTERIM HOUSING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 million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($20 million increase from tentative allocation)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26" marR="95326" marT="47663" marB="47663">
                    <a:solidFill>
                      <a:srgbClr val="833F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4908"/>
                  </a:ext>
                </a:extLst>
              </a:tr>
            </a:tbl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495300" y="1571625"/>
            <a:ext cx="800100" cy="523875"/>
          </a:xfrm>
          <a:prstGeom prst="wedgeRectCallout">
            <a:avLst>
              <a:gd name="adj1" fmla="val -22023"/>
              <a:gd name="adj2" fmla="val 10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LAHSA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1857375" y="1571625"/>
            <a:ext cx="876300" cy="523875"/>
          </a:xfrm>
          <a:prstGeom prst="wedgeRectCallout">
            <a:avLst>
              <a:gd name="adj1" fmla="val -20833"/>
              <a:gd name="adj2" fmla="val 10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LAHSA &amp; DHS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448050" y="1571625"/>
            <a:ext cx="781050" cy="523875"/>
          </a:xfrm>
          <a:prstGeom prst="wedgeRectCallout">
            <a:avLst>
              <a:gd name="adj1" fmla="val -18394"/>
              <a:gd name="adj2" fmla="val 106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DHS &amp; CDC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5112563" y="1571625"/>
            <a:ext cx="973912" cy="523875"/>
          </a:xfrm>
          <a:prstGeom prst="wedgeRectCallout">
            <a:avLst>
              <a:gd name="adj1" fmla="val -17141"/>
              <a:gd name="adj2" fmla="val 109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LAHSA &amp; DHS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6743700" y="3533775"/>
            <a:ext cx="819150" cy="628650"/>
          </a:xfrm>
          <a:prstGeom prst="wedgeRectCallout">
            <a:avLst>
              <a:gd name="adj1" fmla="val -83624"/>
              <a:gd name="adj2" fmla="val 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LAHSA &amp; DHS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33376" y="4829175"/>
            <a:ext cx="6410324" cy="1304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CBOs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34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Players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75996"/>
            <a:ext cx="6196876" cy="352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LAHSA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Los Angeles Homeless Services Authority</a:t>
            </a: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DHS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LA County Department of Health Services</a:t>
            </a: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LA County Community Development Commission</a:t>
            </a:r>
          </a:p>
          <a:p>
            <a:pPr algn="l"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Based Organizations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homeless.lacounty.gov/measure-h-funded-contracts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847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Homeless Initiative Strategies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75996"/>
            <a:ext cx="6196876" cy="352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Big Strategies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Coordinated Entry System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Advocacy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Re-Housing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Interim Housing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 Supportive Housing</a:t>
            </a:r>
          </a:p>
          <a:p>
            <a:pPr algn="l"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Smaller Strategies</a:t>
            </a: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Unfunded, but Important Strategies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Homeless Initiative Strategies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75996"/>
            <a:ext cx="6196876" cy="352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Smaller Strategies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Housing Subsidies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SSI Housing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DCFS Family Reunification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Jail In-Reach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Criminal Record Clearing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Re-Entry Networks </a:t>
            </a:r>
          </a:p>
          <a:p>
            <a:pPr algn="l"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Unfunded, but Important Strategies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2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C6D3E9-7ABA-4370-8AAD-A8C5313CF0B6}"/>
              </a:ext>
            </a:extLst>
          </p:cNvPr>
          <p:cNvGrpSpPr/>
          <p:nvPr/>
        </p:nvGrpSpPr>
        <p:grpSpPr>
          <a:xfrm>
            <a:off x="0" y="0"/>
            <a:ext cx="9245586" cy="6890228"/>
            <a:chOff x="0" y="0"/>
            <a:chExt cx="9245586" cy="68902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2813A-6566-4F3A-BCA8-B15ED3784560}"/>
                </a:ext>
              </a:extLst>
            </p:cNvPr>
            <p:cNvSpPr/>
            <p:nvPr/>
          </p:nvSpPr>
          <p:spPr>
            <a:xfrm>
              <a:off x="0" y="0"/>
              <a:ext cx="9144000" cy="887896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C97341-133D-4D83-B9A5-E85863C3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58" y="92537"/>
              <a:ext cx="878369" cy="7080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4DEF3-234D-4D1D-9C77-4D59DAF9DB33}"/>
                </a:ext>
              </a:extLst>
            </p:cNvPr>
            <p:cNvSpPr/>
            <p:nvPr/>
          </p:nvSpPr>
          <p:spPr>
            <a:xfrm>
              <a:off x="0" y="6359065"/>
              <a:ext cx="9144000" cy="498935"/>
            </a:xfrm>
            <a:prstGeom prst="rect">
              <a:avLst/>
            </a:prstGeom>
            <a:solidFill>
              <a:srgbClr val="83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414A8-03EE-4AA9-9ECC-04469E63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65" y="6272000"/>
              <a:ext cx="2225621" cy="618228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B44B774-7AEE-477C-BFBE-B5B3DF5EE6BC}"/>
                </a:ext>
              </a:extLst>
            </p:cNvPr>
            <p:cNvSpPr txBox="1">
              <a:spLocks/>
            </p:cNvSpPr>
            <p:nvPr/>
          </p:nvSpPr>
          <p:spPr>
            <a:xfrm>
              <a:off x="1081127" y="116533"/>
              <a:ext cx="8062873" cy="743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Homeless Initiative Strategies</a:t>
              </a:r>
              <a:endPara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89ED1-88A3-46AC-8DA9-14776711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0" y="876434"/>
            <a:ext cx="2137790" cy="54826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1ED9F-B214-48F3-BD06-B92D949C1E79}"/>
              </a:ext>
            </a:extLst>
          </p:cNvPr>
          <p:cNvSpPr txBox="1">
            <a:spLocks/>
          </p:cNvSpPr>
          <p:nvPr/>
        </p:nvSpPr>
        <p:spPr>
          <a:xfrm>
            <a:off x="373414" y="1675996"/>
            <a:ext cx="6196876" cy="352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Unfunded, but Important Strategies:</a:t>
            </a:r>
          </a:p>
          <a:p>
            <a:pPr algn="l">
              <a:lnSpc>
                <a:spcPct val="11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Discharges from Foster Care and Probation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Responders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Decriminalization Policy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 Pilot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Inclusionary Zoning</a:t>
            </a:r>
          </a:p>
        </p:txBody>
      </p:sp>
    </p:spTree>
    <p:extLst>
      <p:ext uri="{BB962C8B-B14F-4D97-AF65-F5344CB8AC3E}">
        <p14:creationId xmlns:p14="http://schemas.microsoft.com/office/powerpoint/2010/main" val="308694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8188</TotalTime>
  <Words>366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Gerardo Ramirez</dc:creator>
  <cp:lastModifiedBy>AndreaGarcia</cp:lastModifiedBy>
  <cp:revision>190</cp:revision>
  <cp:lastPrinted>2018-05-23T22:50:56Z</cp:lastPrinted>
  <dcterms:created xsi:type="dcterms:W3CDTF">2017-08-18T00:18:17Z</dcterms:created>
  <dcterms:modified xsi:type="dcterms:W3CDTF">2018-09-25T16:43:17Z</dcterms:modified>
</cp:coreProperties>
</file>